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6"/>
  </p:notesMasterIdLst>
  <p:sldIdLst>
    <p:sldId id="256" r:id="rId2"/>
    <p:sldId id="257" r:id="rId3"/>
    <p:sldId id="258" r:id="rId4"/>
    <p:sldId id="259" r:id="rId5"/>
    <p:sldId id="260" r:id="rId6"/>
    <p:sldId id="275" r:id="rId7"/>
    <p:sldId id="266" r:id="rId8"/>
    <p:sldId id="262" r:id="rId9"/>
    <p:sldId id="263" r:id="rId10"/>
    <p:sldId id="264" r:id="rId11"/>
    <p:sldId id="269" r:id="rId12"/>
    <p:sldId id="268" r:id="rId13"/>
    <p:sldId id="265" r:id="rId14"/>
    <p:sldId id="267"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Helvetica Neue Light" panose="02000403000000020004"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www.stitchdata.com/resources/data-warehouse/"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3357-3C5E-6540-AE68-14A193620389}"/>
              </a:ext>
            </a:extLst>
          </p:cNvPr>
          <p:cNvSpPr>
            <a:spLocks noGrp="1"/>
          </p:cNvSpPr>
          <p:nvPr>
            <p:ph type="title"/>
          </p:nvPr>
        </p:nvSpPr>
        <p:spPr/>
        <p:txBody>
          <a:bodyPr/>
          <a:lstStyle/>
          <a:p>
            <a:r>
              <a:rPr lang="en-US" dirty="0"/>
              <a:t>Snowflake Intro</a:t>
            </a:r>
          </a:p>
        </p:txBody>
      </p:sp>
      <p:sp>
        <p:nvSpPr>
          <p:cNvPr id="3" name="Text Placeholder 2">
            <a:extLst>
              <a:ext uri="{FF2B5EF4-FFF2-40B4-BE49-F238E27FC236}">
                <a16:creationId xmlns:a16="http://schemas.microsoft.com/office/drawing/2014/main" id="{137C46BE-A189-DB4D-B641-422E68F0F02C}"/>
              </a:ext>
            </a:extLst>
          </p:cNvPr>
          <p:cNvSpPr>
            <a:spLocks noGrp="1"/>
          </p:cNvSpPr>
          <p:nvPr>
            <p:ph type="body" idx="1"/>
          </p:nvPr>
        </p:nvSpPr>
        <p:spPr/>
        <p:txBody>
          <a:bodyPr/>
          <a:lstStyle/>
          <a:p>
            <a:pPr marL="76200" indent="0">
              <a:buNone/>
            </a:pPr>
            <a:endParaRPr lang="en-US" dirty="0"/>
          </a:p>
          <a:p>
            <a:pPr marL="76200" indent="0">
              <a:buNone/>
            </a:pPr>
            <a:r>
              <a:rPr lang="en-US" b="1" i="1" dirty="0"/>
              <a:t>“Snowflake is a single integrated solution with completely independent scaling for compute, storage and services. Unlike shared-storage architectures that bundle storage and compute together, Snowflake enables instant, automatic scaling of storage, analytics, or workgroup resources for any job at any time.”</a:t>
            </a:r>
          </a:p>
          <a:p>
            <a:pPr marL="76200" indent="0">
              <a:buNone/>
            </a:pPr>
            <a:r>
              <a:rPr lang="en-US" b="1" i="1" dirty="0"/>
              <a:t>							-- Snowflake handbook</a:t>
            </a:r>
          </a:p>
        </p:txBody>
      </p:sp>
      <p:sp>
        <p:nvSpPr>
          <p:cNvPr id="4" name="Slide Number Placeholder 3">
            <a:extLst>
              <a:ext uri="{FF2B5EF4-FFF2-40B4-BE49-F238E27FC236}">
                <a16:creationId xmlns:a16="http://schemas.microsoft.com/office/drawing/2014/main" id="{C7D2842A-0310-5A44-B2E2-A31125EA17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5" name="Picture 4">
            <a:extLst>
              <a:ext uri="{FF2B5EF4-FFF2-40B4-BE49-F238E27FC236}">
                <a16:creationId xmlns:a16="http://schemas.microsoft.com/office/drawing/2014/main" id="{6206CD72-9592-2B4F-A5E7-BBEB29ACF0C8}"/>
              </a:ext>
            </a:extLst>
          </p:cNvPr>
          <p:cNvPicPr>
            <a:picLocks noChangeAspect="1"/>
          </p:cNvPicPr>
          <p:nvPr/>
        </p:nvPicPr>
        <p:blipFill>
          <a:blip r:embed="rId2"/>
          <a:stretch>
            <a:fillRect/>
          </a:stretch>
        </p:blipFill>
        <p:spPr>
          <a:xfrm>
            <a:off x="2204466" y="3676500"/>
            <a:ext cx="2651148" cy="2651148"/>
          </a:xfrm>
          <a:prstGeom prst="rect">
            <a:avLst/>
          </a:prstGeom>
        </p:spPr>
      </p:pic>
    </p:spTree>
    <p:extLst>
      <p:ext uri="{BB962C8B-B14F-4D97-AF65-F5344CB8AC3E}">
        <p14:creationId xmlns:p14="http://schemas.microsoft.com/office/powerpoint/2010/main" val="73739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EA64-8456-8442-B1CA-6C9398A80418}"/>
              </a:ext>
            </a:extLst>
          </p:cNvPr>
          <p:cNvSpPr>
            <a:spLocks noGrp="1"/>
          </p:cNvSpPr>
          <p:nvPr>
            <p:ph type="title"/>
          </p:nvPr>
        </p:nvSpPr>
        <p:spPr/>
        <p:txBody>
          <a:bodyPr/>
          <a:lstStyle/>
          <a:p>
            <a:r>
              <a:rPr lang="en-US" dirty="0"/>
              <a:t>Snowflake Architecture</a:t>
            </a:r>
          </a:p>
        </p:txBody>
      </p:sp>
      <p:sp>
        <p:nvSpPr>
          <p:cNvPr id="3" name="Text Placeholder 2">
            <a:extLst>
              <a:ext uri="{FF2B5EF4-FFF2-40B4-BE49-F238E27FC236}">
                <a16:creationId xmlns:a16="http://schemas.microsoft.com/office/drawing/2014/main" id="{CF5F21D1-750C-6446-9A55-C745DBB0F50A}"/>
              </a:ext>
            </a:extLst>
          </p:cNvPr>
          <p:cNvSpPr>
            <a:spLocks noGrp="1"/>
          </p:cNvSpPr>
          <p:nvPr>
            <p:ph type="body" idx="1"/>
          </p:nvPr>
        </p:nvSpPr>
        <p:spPr/>
        <p:txBody>
          <a:bodyPr/>
          <a:lstStyle/>
          <a:p>
            <a:r>
              <a:rPr lang="en-US" dirty="0"/>
              <a:t>Starting with our conception that there are </a:t>
            </a:r>
            <a:r>
              <a:rPr lang="en-US" b="1" dirty="0"/>
              <a:t>three layers</a:t>
            </a:r>
            <a:r>
              <a:rPr lang="en-US" dirty="0"/>
              <a:t> (storage, computing, services) to a data warehouse we would want to separate those out. </a:t>
            </a:r>
          </a:p>
          <a:p>
            <a:r>
              <a:rPr lang="en-US" dirty="0"/>
              <a:t>For </a:t>
            </a:r>
            <a:r>
              <a:rPr lang="en-US" b="1" dirty="0"/>
              <a:t>storage</a:t>
            </a:r>
            <a:r>
              <a:rPr lang="en-US" dirty="0"/>
              <a:t> let’s keep everything in file formats (AVRO, JSON, </a:t>
            </a:r>
            <a:r>
              <a:rPr lang="en-US" dirty="0" err="1"/>
              <a:t>etc</a:t>
            </a:r>
            <a:r>
              <a:rPr lang="en-US" dirty="0"/>
              <a:t>). </a:t>
            </a:r>
          </a:p>
          <a:p>
            <a:r>
              <a:rPr lang="en-US" dirty="0"/>
              <a:t>Think </a:t>
            </a:r>
            <a:r>
              <a:rPr lang="en-US" b="1" i="1" dirty="0"/>
              <a:t>data lake… </a:t>
            </a:r>
            <a:r>
              <a:rPr lang="en-US" dirty="0"/>
              <a:t>a large data repository accessible by multiple clusters.</a:t>
            </a:r>
          </a:p>
          <a:p>
            <a:r>
              <a:rPr lang="en-US" b="1" dirty="0"/>
              <a:t>NOW- </a:t>
            </a:r>
            <a:r>
              <a:rPr lang="en-US" dirty="0"/>
              <a:t>For the </a:t>
            </a:r>
            <a:r>
              <a:rPr lang="en-US" b="1" dirty="0"/>
              <a:t>computing</a:t>
            </a:r>
            <a:r>
              <a:rPr lang="en-US" dirty="0"/>
              <a:t> </a:t>
            </a:r>
            <a:r>
              <a:rPr lang="en-US" b="1" dirty="0"/>
              <a:t>layer</a:t>
            </a:r>
            <a:r>
              <a:rPr lang="en-US" dirty="0"/>
              <a:t> we would want </a:t>
            </a:r>
            <a:r>
              <a:rPr lang="en-US" b="1" dirty="0"/>
              <a:t>clusters</a:t>
            </a:r>
            <a:r>
              <a:rPr lang="en-US" dirty="0"/>
              <a:t> of computers set up to share resources for running computations on that storage.</a:t>
            </a:r>
          </a:p>
          <a:p>
            <a:r>
              <a:rPr lang="en-US" dirty="0"/>
              <a:t>Finally in the services layer we want access from our cloud service provider.</a:t>
            </a:r>
          </a:p>
        </p:txBody>
      </p:sp>
      <p:sp>
        <p:nvSpPr>
          <p:cNvPr id="4" name="Slide Number Placeholder 3">
            <a:extLst>
              <a:ext uri="{FF2B5EF4-FFF2-40B4-BE49-F238E27FC236}">
                <a16:creationId xmlns:a16="http://schemas.microsoft.com/office/drawing/2014/main" id="{089C8949-65A7-3A40-B27A-59307622D78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F1D9E45B-76FC-184F-AB71-5B8B52597864}"/>
              </a:ext>
            </a:extLst>
          </p:cNvPr>
          <p:cNvPicPr>
            <a:picLocks noChangeAspect="1"/>
          </p:cNvPicPr>
          <p:nvPr/>
        </p:nvPicPr>
        <p:blipFill>
          <a:blip r:embed="rId2"/>
          <a:stretch>
            <a:fillRect/>
          </a:stretch>
        </p:blipFill>
        <p:spPr>
          <a:xfrm>
            <a:off x="5038737" y="4952392"/>
            <a:ext cx="1412270" cy="1412270"/>
          </a:xfrm>
          <a:prstGeom prst="rect">
            <a:avLst/>
          </a:prstGeom>
        </p:spPr>
      </p:pic>
    </p:spTree>
    <p:extLst>
      <p:ext uri="{BB962C8B-B14F-4D97-AF65-F5344CB8AC3E}">
        <p14:creationId xmlns:p14="http://schemas.microsoft.com/office/powerpoint/2010/main" val="642049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E9B7-4292-074F-A9F8-5100360AE854}"/>
              </a:ext>
            </a:extLst>
          </p:cNvPr>
          <p:cNvSpPr>
            <a:spLocks noGrp="1"/>
          </p:cNvSpPr>
          <p:nvPr>
            <p:ph type="title"/>
          </p:nvPr>
        </p:nvSpPr>
        <p:spPr/>
        <p:txBody>
          <a:bodyPr/>
          <a:lstStyle/>
          <a:p>
            <a:r>
              <a:rPr lang="en-US" dirty="0"/>
              <a:t>Snowflake architecture</a:t>
            </a:r>
          </a:p>
        </p:txBody>
      </p:sp>
      <p:pic>
        <p:nvPicPr>
          <p:cNvPr id="5" name="Picture 4">
            <a:extLst>
              <a:ext uri="{FF2B5EF4-FFF2-40B4-BE49-F238E27FC236}">
                <a16:creationId xmlns:a16="http://schemas.microsoft.com/office/drawing/2014/main" id="{3C1CB155-237B-2F4F-AF79-BFA51CFE2C83}"/>
              </a:ext>
            </a:extLst>
          </p:cNvPr>
          <p:cNvPicPr>
            <a:picLocks noChangeAspect="1"/>
          </p:cNvPicPr>
          <p:nvPr/>
        </p:nvPicPr>
        <p:blipFill>
          <a:blip r:embed="rId2"/>
          <a:stretch>
            <a:fillRect/>
          </a:stretch>
        </p:blipFill>
        <p:spPr>
          <a:xfrm>
            <a:off x="1481838" y="1232050"/>
            <a:ext cx="9228323" cy="5216476"/>
          </a:xfrm>
          <a:prstGeom prst="rect">
            <a:avLst/>
          </a:prstGeom>
        </p:spPr>
      </p:pic>
      <p:sp>
        <p:nvSpPr>
          <p:cNvPr id="4" name="Slide Number Placeholder 3">
            <a:extLst>
              <a:ext uri="{FF2B5EF4-FFF2-40B4-BE49-F238E27FC236}">
                <a16:creationId xmlns:a16="http://schemas.microsoft.com/office/drawing/2014/main" id="{22C85737-F75D-3C40-9DDC-C07DE2F37E2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602483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E609-5A50-8248-81EF-A731EA338925}"/>
              </a:ext>
            </a:extLst>
          </p:cNvPr>
          <p:cNvSpPr>
            <a:spLocks noGrp="1"/>
          </p:cNvSpPr>
          <p:nvPr>
            <p:ph type="title"/>
          </p:nvPr>
        </p:nvSpPr>
        <p:spPr/>
        <p:txBody>
          <a:bodyPr/>
          <a:lstStyle/>
          <a:p>
            <a:r>
              <a:rPr lang="en-US" dirty="0"/>
              <a:t>Snowflake Intro: Storage</a:t>
            </a:r>
          </a:p>
        </p:txBody>
      </p:sp>
      <p:sp>
        <p:nvSpPr>
          <p:cNvPr id="3" name="Text Placeholder 2">
            <a:extLst>
              <a:ext uri="{FF2B5EF4-FFF2-40B4-BE49-F238E27FC236}">
                <a16:creationId xmlns:a16="http://schemas.microsoft.com/office/drawing/2014/main" id="{172F0F3C-D946-BC49-B564-3160459E05A3}"/>
              </a:ext>
            </a:extLst>
          </p:cNvPr>
          <p:cNvSpPr>
            <a:spLocks noGrp="1"/>
          </p:cNvSpPr>
          <p:nvPr>
            <p:ph type="body" idx="1"/>
          </p:nvPr>
        </p:nvSpPr>
        <p:spPr/>
        <p:txBody>
          <a:bodyPr/>
          <a:lstStyle/>
          <a:p>
            <a:r>
              <a:rPr lang="en-US" b="1" dirty="0"/>
              <a:t>Storage:</a:t>
            </a:r>
          </a:p>
          <a:p>
            <a:pPr lvl="1"/>
            <a:r>
              <a:rPr lang="en-US" dirty="0"/>
              <a:t>So in our storage layer we can keep </a:t>
            </a:r>
            <a:r>
              <a:rPr lang="en-US" b="1" dirty="0"/>
              <a:t>structured</a:t>
            </a:r>
            <a:r>
              <a:rPr lang="en-US" dirty="0"/>
              <a:t> or </a:t>
            </a:r>
            <a:r>
              <a:rPr lang="en-US" b="1" dirty="0"/>
              <a:t>semi-structured</a:t>
            </a:r>
            <a:r>
              <a:rPr lang="en-US" dirty="0"/>
              <a:t> data that Snowflake </a:t>
            </a:r>
            <a:r>
              <a:rPr lang="en-US" i="1" dirty="0"/>
              <a:t>completely manages for us! </a:t>
            </a:r>
            <a:r>
              <a:rPr lang="en-US" dirty="0"/>
              <a:t>(I can’t adequately emphasize how awesome this is!)</a:t>
            </a:r>
          </a:p>
          <a:p>
            <a:pPr lvl="1"/>
            <a:r>
              <a:rPr lang="en-US" i="1" dirty="0"/>
              <a:t>Snowflake automatically manages all aspects of how the data is stored: organization, file size, structure, compression, metadata, and statistics. </a:t>
            </a:r>
            <a:r>
              <a:rPr lang="en-US" dirty="0"/>
              <a:t>This storage layer runs independently of compute resources.</a:t>
            </a:r>
          </a:p>
          <a:p>
            <a:pPr lvl="1"/>
            <a:r>
              <a:rPr lang="en-US" dirty="0"/>
              <a:t>Storage is billed in terabytes per month and is incredibly cheap.</a:t>
            </a:r>
          </a:p>
          <a:p>
            <a:pPr marL="546100" lvl="1" indent="0">
              <a:buNone/>
            </a:pPr>
            <a:endParaRPr lang="en-US" dirty="0"/>
          </a:p>
        </p:txBody>
      </p:sp>
      <p:sp>
        <p:nvSpPr>
          <p:cNvPr id="4" name="Slide Number Placeholder 3">
            <a:extLst>
              <a:ext uri="{FF2B5EF4-FFF2-40B4-BE49-F238E27FC236}">
                <a16:creationId xmlns:a16="http://schemas.microsoft.com/office/drawing/2014/main" id="{A2F1D360-2042-3744-9D76-C5821B193CB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8E5E62F2-812E-2C45-A58A-5053B514C9A4}"/>
              </a:ext>
            </a:extLst>
          </p:cNvPr>
          <p:cNvPicPr>
            <a:picLocks noChangeAspect="1"/>
          </p:cNvPicPr>
          <p:nvPr/>
        </p:nvPicPr>
        <p:blipFill>
          <a:blip r:embed="rId2"/>
          <a:stretch>
            <a:fillRect/>
          </a:stretch>
        </p:blipFill>
        <p:spPr>
          <a:xfrm>
            <a:off x="3347720" y="4552250"/>
            <a:ext cx="5130800" cy="1587500"/>
          </a:xfrm>
          <a:prstGeom prst="rect">
            <a:avLst/>
          </a:prstGeom>
        </p:spPr>
      </p:pic>
    </p:spTree>
    <p:extLst>
      <p:ext uri="{BB962C8B-B14F-4D97-AF65-F5344CB8AC3E}">
        <p14:creationId xmlns:p14="http://schemas.microsoft.com/office/powerpoint/2010/main" val="1345528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01C4-8823-D64F-82CC-D03038C54F56}"/>
              </a:ext>
            </a:extLst>
          </p:cNvPr>
          <p:cNvSpPr>
            <a:spLocks noGrp="1"/>
          </p:cNvSpPr>
          <p:nvPr>
            <p:ph type="title"/>
          </p:nvPr>
        </p:nvSpPr>
        <p:spPr/>
        <p:txBody>
          <a:bodyPr/>
          <a:lstStyle/>
          <a:p>
            <a:r>
              <a:rPr lang="en-US" dirty="0"/>
              <a:t>Snowflake Intro: Computing Layer</a:t>
            </a:r>
          </a:p>
        </p:txBody>
      </p:sp>
      <p:sp>
        <p:nvSpPr>
          <p:cNvPr id="3" name="Text Placeholder 2">
            <a:extLst>
              <a:ext uri="{FF2B5EF4-FFF2-40B4-BE49-F238E27FC236}">
                <a16:creationId xmlns:a16="http://schemas.microsoft.com/office/drawing/2014/main" id="{6A8D03C7-2EFD-034F-A55C-0966C1E0BFC0}"/>
              </a:ext>
            </a:extLst>
          </p:cNvPr>
          <p:cNvSpPr>
            <a:spLocks noGrp="1"/>
          </p:cNvSpPr>
          <p:nvPr>
            <p:ph type="body" idx="1"/>
          </p:nvPr>
        </p:nvSpPr>
        <p:spPr/>
        <p:txBody>
          <a:bodyPr/>
          <a:lstStyle/>
          <a:p>
            <a:r>
              <a:rPr lang="en-US" dirty="0"/>
              <a:t>Computing:</a:t>
            </a:r>
          </a:p>
          <a:p>
            <a:pPr lvl="1"/>
            <a:r>
              <a:rPr lang="en-US" dirty="0"/>
              <a:t>The compute layer is made up of virtual warehouses that execute data processing tasks required for queries. Each virtual warehouse (or cluster) can access all the data in the storage layer, then work independently, so the warehouses do not share, or compete for, compute resources.</a:t>
            </a:r>
          </a:p>
          <a:p>
            <a:pPr lvl="1"/>
            <a:r>
              <a:rPr lang="en-US" dirty="0"/>
              <a:t> This enables nondisruptive, automatic scaling, which means that while queries are running, compute resources can scale without the need to redistribute or rebalance the data in the storage layer.</a:t>
            </a:r>
          </a:p>
        </p:txBody>
      </p:sp>
      <p:sp>
        <p:nvSpPr>
          <p:cNvPr id="4" name="Slide Number Placeholder 3">
            <a:extLst>
              <a:ext uri="{FF2B5EF4-FFF2-40B4-BE49-F238E27FC236}">
                <a16:creationId xmlns:a16="http://schemas.microsoft.com/office/drawing/2014/main" id="{86FC550D-9BDE-A546-B297-CF1EB4C152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85619894-DFE4-5B46-A12A-740420DABAFD}"/>
              </a:ext>
            </a:extLst>
          </p:cNvPr>
          <p:cNvPicPr>
            <a:picLocks noChangeAspect="1"/>
          </p:cNvPicPr>
          <p:nvPr/>
        </p:nvPicPr>
        <p:blipFill>
          <a:blip r:embed="rId2"/>
          <a:stretch>
            <a:fillRect/>
          </a:stretch>
        </p:blipFill>
        <p:spPr>
          <a:xfrm>
            <a:off x="8467732" y="3974622"/>
            <a:ext cx="3289300" cy="2463800"/>
          </a:xfrm>
          <a:prstGeom prst="rect">
            <a:avLst/>
          </a:prstGeom>
        </p:spPr>
      </p:pic>
    </p:spTree>
    <p:extLst>
      <p:ext uri="{BB962C8B-B14F-4D97-AF65-F5344CB8AC3E}">
        <p14:creationId xmlns:p14="http://schemas.microsoft.com/office/powerpoint/2010/main" val="211877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Snowflake</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3897376" y="1539240"/>
            <a:ext cx="4397248" cy="4397248"/>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What is Snowflake?</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i="1" dirty="0"/>
              <a:t>” Snowflake is a </a:t>
            </a:r>
            <a:r>
              <a:rPr lang="en-US" b="1" i="1" dirty="0">
                <a:hlinkClick r:id="rId2"/>
              </a:rPr>
              <a:t>data warehouse</a:t>
            </a:r>
            <a:r>
              <a:rPr lang="en-US" b="1" i="1" dirty="0"/>
              <a:t> built on top of the Amazon Web Services or Microsoft Azure cloud infrastructure. There’s no hardware or software to select, install, configure, or manage, so it’s ideal for organizations that don’t want to dedicate resources for setup, maintenance, and support of in-house servers.”</a:t>
            </a:r>
          </a:p>
          <a:p>
            <a:pPr marL="76200" indent="0">
              <a:buNone/>
            </a:pPr>
            <a:r>
              <a:rPr lang="en-US" b="1" i="1" dirty="0"/>
              <a:t>							--Snowflake Handbook</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8" name="Picture 7">
            <a:extLst>
              <a:ext uri="{FF2B5EF4-FFF2-40B4-BE49-F238E27FC236}">
                <a16:creationId xmlns:a16="http://schemas.microsoft.com/office/drawing/2014/main" id="{35E05285-F265-4246-98E6-EAC55F3C99D7}"/>
              </a:ext>
            </a:extLst>
          </p:cNvPr>
          <p:cNvPicPr>
            <a:picLocks noChangeAspect="1"/>
          </p:cNvPicPr>
          <p:nvPr/>
        </p:nvPicPr>
        <p:blipFill>
          <a:blip r:embed="rId3"/>
          <a:stretch>
            <a:fillRect/>
          </a:stretch>
        </p:blipFill>
        <p:spPr>
          <a:xfrm>
            <a:off x="4146550" y="4109200"/>
            <a:ext cx="3898900" cy="2082800"/>
          </a:xfrm>
          <a:prstGeom prst="rect">
            <a:avLst/>
          </a:prstGeom>
        </p:spPr>
      </p:pic>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Why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Has anyone ever set up a MYSQL, POSTGRESQL, MSSQL, ORACLE or other data warehouse instance?</a:t>
            </a:r>
          </a:p>
          <a:p>
            <a:pPr lvl="1"/>
            <a:r>
              <a:rPr lang="en-US" dirty="0"/>
              <a:t>What are some of the issues that you had to face? </a:t>
            </a:r>
          </a:p>
          <a:p>
            <a:pPr lvl="1"/>
            <a:r>
              <a:rPr lang="en-US" dirty="0"/>
              <a:t>What are some of the hardships?</a:t>
            </a:r>
          </a:p>
          <a:p>
            <a:pPr lvl="1"/>
            <a:r>
              <a:rPr lang="en-US" b="1" i="1" dirty="0"/>
              <a:t>How do you handle demand changes	?</a:t>
            </a:r>
          </a:p>
          <a:p>
            <a:pPr lvl="1"/>
            <a:r>
              <a:rPr lang="en-US" b="1" i="1" dirty="0"/>
              <a:t>How do you handle high query demands? </a:t>
            </a:r>
          </a:p>
          <a:p>
            <a:pPr marL="546100" lvl="1" indent="0">
              <a:buNone/>
            </a:pP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2414016" y="3852000"/>
            <a:ext cx="6961632" cy="2579899"/>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8BE-8664-8747-98B0-7B1DDF3E7A69}"/>
              </a:ext>
            </a:extLst>
          </p:cNvPr>
          <p:cNvSpPr>
            <a:spLocks noGrp="1"/>
          </p:cNvSpPr>
          <p:nvPr>
            <p:ph type="title"/>
          </p:nvPr>
        </p:nvSpPr>
        <p:spPr/>
        <p:txBody>
          <a:bodyPr/>
          <a:lstStyle/>
          <a:p>
            <a:r>
              <a:rPr lang="en-US" dirty="0"/>
              <a:t>What does Snowflake offer?</a:t>
            </a:r>
          </a:p>
        </p:txBody>
      </p:sp>
      <p:sp>
        <p:nvSpPr>
          <p:cNvPr id="3" name="Text Placeholder 2">
            <a:extLst>
              <a:ext uri="{FF2B5EF4-FFF2-40B4-BE49-F238E27FC236}">
                <a16:creationId xmlns:a16="http://schemas.microsoft.com/office/drawing/2014/main" id="{1969FD96-4752-F942-9D9B-5E18117205B4}"/>
              </a:ext>
            </a:extLst>
          </p:cNvPr>
          <p:cNvSpPr>
            <a:spLocks noGrp="1"/>
          </p:cNvSpPr>
          <p:nvPr>
            <p:ph type="body" idx="1"/>
          </p:nvPr>
        </p:nvSpPr>
        <p:spPr/>
        <p:txBody>
          <a:bodyPr/>
          <a:lstStyle/>
          <a:p>
            <a:pPr marL="76200" indent="0">
              <a:buNone/>
            </a:pPr>
            <a:r>
              <a:rPr lang="en-US" dirty="0"/>
              <a:t>Let’s divide data warehouses into </a:t>
            </a:r>
            <a:r>
              <a:rPr lang="en-US" b="1" dirty="0"/>
              <a:t>three parts:</a:t>
            </a:r>
            <a:endParaRPr lang="en-US" dirty="0"/>
          </a:p>
          <a:p>
            <a:pPr lvl="1"/>
            <a:r>
              <a:rPr lang="en-US" b="1" dirty="0"/>
              <a:t>Storage:</a:t>
            </a:r>
            <a:r>
              <a:rPr lang="en-US" dirty="0"/>
              <a:t> for storing data and</a:t>
            </a:r>
          </a:p>
          <a:p>
            <a:pPr lvl="1"/>
            <a:r>
              <a:rPr lang="en-US" b="1" dirty="0"/>
              <a:t>Computing:</a:t>
            </a:r>
            <a:r>
              <a:rPr lang="en-US" dirty="0"/>
              <a:t> which is what allows us to do all the things we do in structured SQL databases</a:t>
            </a:r>
          </a:p>
          <a:p>
            <a:pPr lvl="1"/>
            <a:r>
              <a:rPr lang="en-US" b="1" dirty="0"/>
              <a:t>Services:</a:t>
            </a:r>
            <a:r>
              <a:rPr lang="en-US" dirty="0"/>
              <a:t> Which are some of the things like pipelines, etc.</a:t>
            </a:r>
            <a:endParaRPr lang="en-US" b="1" dirty="0"/>
          </a:p>
          <a:p>
            <a:pPr lvl="1"/>
            <a:endParaRPr lang="en-US" b="1" dirty="0"/>
          </a:p>
          <a:p>
            <a:pPr marL="88900" indent="0">
              <a:buNone/>
            </a:pPr>
            <a:r>
              <a:rPr lang="en-US" dirty="0"/>
              <a:t>Snowflake offers us the opportunity to </a:t>
            </a:r>
            <a:r>
              <a:rPr lang="en-US" b="1" dirty="0"/>
              <a:t>independently scale</a:t>
            </a:r>
            <a:r>
              <a:rPr lang="en-US" dirty="0"/>
              <a:t> the storage, services, and the computing. Why is this important? </a:t>
            </a:r>
          </a:p>
        </p:txBody>
      </p:sp>
      <p:sp>
        <p:nvSpPr>
          <p:cNvPr id="4" name="Slide Number Placeholder 3">
            <a:extLst>
              <a:ext uri="{FF2B5EF4-FFF2-40B4-BE49-F238E27FC236}">
                <a16:creationId xmlns:a16="http://schemas.microsoft.com/office/drawing/2014/main" id="{E65D30D3-7B04-0349-A8F9-9F5F477DED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8AD17761-7096-914E-8307-3A9C43044073}"/>
              </a:ext>
            </a:extLst>
          </p:cNvPr>
          <p:cNvPicPr>
            <a:picLocks noChangeAspect="1"/>
          </p:cNvPicPr>
          <p:nvPr/>
        </p:nvPicPr>
        <p:blipFill>
          <a:blip r:embed="rId2"/>
          <a:stretch>
            <a:fillRect/>
          </a:stretch>
        </p:blipFill>
        <p:spPr>
          <a:xfrm>
            <a:off x="4719258" y="4641796"/>
            <a:ext cx="2729484" cy="1722866"/>
          </a:xfrm>
          <a:prstGeom prst="rect">
            <a:avLst/>
          </a:prstGeom>
        </p:spPr>
      </p:pic>
    </p:spTree>
    <p:extLst>
      <p:ext uri="{BB962C8B-B14F-4D97-AF65-F5344CB8AC3E}">
        <p14:creationId xmlns:p14="http://schemas.microsoft.com/office/powerpoint/2010/main" val="544045484"/>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816</Words>
  <Application>Microsoft Macintosh PowerPoint</Application>
  <PresentationFormat>Widescreen</PresentationFormat>
  <Paragraphs>87</Paragraphs>
  <Slides>14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Helvetica Neue Light</vt:lpstr>
      <vt:lpstr>Calibri</vt:lpstr>
      <vt:lpstr>DI Template</vt:lpstr>
      <vt:lpstr>WELCOME</vt:lpstr>
      <vt:lpstr>An Overview</vt:lpstr>
      <vt:lpstr>Technologies we cover</vt:lpstr>
      <vt:lpstr>Our Practitioners</vt:lpstr>
      <vt:lpstr>PowerPoint Presentation</vt:lpstr>
      <vt:lpstr>About the instructor</vt:lpstr>
      <vt:lpstr>What is Snowflake?</vt:lpstr>
      <vt:lpstr>Why Snowflake?</vt:lpstr>
      <vt:lpstr>What does Snowflake offer?</vt:lpstr>
      <vt:lpstr>Snowflake Intro</vt:lpstr>
      <vt:lpstr>Snowflake Architecture</vt:lpstr>
      <vt:lpstr>Snowflake architecture</vt:lpstr>
      <vt:lpstr>Snowflake Intro: Storage</vt:lpstr>
      <vt:lpstr>Snowflake Intro: Computing Layer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4</cp:revision>
  <dcterms:modified xsi:type="dcterms:W3CDTF">2020-05-17T16:48:48Z</dcterms:modified>
</cp:coreProperties>
</file>